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5"/>
  </p:notesMasterIdLst>
  <p:sldIdLst>
    <p:sldId id="256" r:id="rId2"/>
    <p:sldId id="257" r:id="rId3"/>
    <p:sldId id="258" r:id="rId4"/>
    <p:sldId id="276" r:id="rId5"/>
    <p:sldId id="259" r:id="rId6"/>
    <p:sldId id="277" r:id="rId7"/>
    <p:sldId id="260" r:id="rId8"/>
    <p:sldId id="278" r:id="rId9"/>
    <p:sldId id="261" r:id="rId10"/>
    <p:sldId id="279" r:id="rId11"/>
    <p:sldId id="262" r:id="rId12"/>
    <p:sldId id="280" r:id="rId13"/>
    <p:sldId id="263" r:id="rId14"/>
    <p:sldId id="281" r:id="rId15"/>
    <p:sldId id="282" r:id="rId16"/>
    <p:sldId id="264" r:id="rId17"/>
    <p:sldId id="283" r:id="rId18"/>
    <p:sldId id="284" r:id="rId19"/>
    <p:sldId id="265" r:id="rId20"/>
    <p:sldId id="266" r:id="rId21"/>
    <p:sldId id="285" r:id="rId22"/>
    <p:sldId id="267" r:id="rId23"/>
    <p:sldId id="268" r:id="rId24"/>
    <p:sldId id="273" r:id="rId25"/>
    <p:sldId id="270" r:id="rId26"/>
    <p:sldId id="286" r:id="rId27"/>
    <p:sldId id="287" r:id="rId28"/>
    <p:sldId id="271" r:id="rId29"/>
    <p:sldId id="288" r:id="rId30"/>
    <p:sldId id="289" r:id="rId31"/>
    <p:sldId id="272" r:id="rId32"/>
    <p:sldId id="290" r:id="rId33"/>
    <p:sldId id="291" r:id="rId3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/>
    <p:restoredTop sz="94733"/>
  </p:normalViewPr>
  <p:slideViewPr>
    <p:cSldViewPr snapToGrid="0">
      <p:cViewPr varScale="1">
        <p:scale>
          <a:sx n="153" d="100"/>
          <a:sy n="153" d="100"/>
        </p:scale>
        <p:origin x="192" y="2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9a33ea84e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9a33ea84e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a33ea84e0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a33ea84e0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9a33ea84e0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9a33ea84e0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9a33ea84e0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9a33ea84e0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a33ea84e0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a33ea84e0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0818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a33ea84e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a33ea84e0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a33ea84e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a33ea84e0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a33ea84e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a33ea84e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a33ea84e0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a33ea84e0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9a33ea84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9a33ea84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9a33ea84e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9a33ea84e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a33ea84e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a33ea84e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9a33ea84e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9a33ea84e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a33ea84e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9a33ea84e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a33ea84e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9a33ea84e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a33ea84e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a33ea84e0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Assignment 3 Writeup</a:t>
            </a:r>
            <a:br>
              <a:rPr lang="en-US" dirty="0"/>
            </a:br>
            <a:r>
              <a:rPr lang="en-US" sz="2400" b="1" dirty="0">
                <a:solidFill>
                  <a:srgbClr val="FF0000"/>
                </a:solidFill>
              </a:rPr>
              <a:t>DO NOT TAG</a:t>
            </a:r>
            <a:endParaRPr dirty="0"/>
          </a:p>
        </p:txBody>
      </p:sp>
      <p:sp>
        <p:nvSpPr>
          <p:cNvPr id="7" name="Google Shape;55;p13">
            <a:extLst>
              <a:ext uri="{FF2B5EF4-FFF2-40B4-BE49-F238E27FC236}">
                <a16:creationId xmlns:a16="http://schemas.microsoft.com/office/drawing/2014/main" id="{5157E84E-FF79-B04B-B0F7-6B60794C57CA}"/>
              </a:ext>
            </a:extLst>
          </p:cNvPr>
          <p:cNvSpPr txBox="1">
            <a:spLocks noGrp="1"/>
          </p:cNvSpPr>
          <p:nvPr>
            <p:ph type="subTitle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50391">
              <a:defRPr sz="1488"/>
            </a:pPr>
            <a:r>
              <a:rPr dirty="0"/>
              <a:t>Name:</a:t>
            </a:r>
            <a:r>
              <a:rPr lang="en-US" dirty="0"/>
              <a:t> Bing Yang</a:t>
            </a:r>
            <a:endParaRPr dirty="0"/>
          </a:p>
          <a:p>
            <a:pPr marL="0" indent="0" defTabSz="850391">
              <a:defRPr sz="1488"/>
            </a:pPr>
            <a:r>
              <a:rPr dirty="0"/>
              <a:t>GT Email:</a:t>
            </a:r>
            <a:r>
              <a:rPr lang="en-US" dirty="0"/>
              <a:t> byang322@gatech.edu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8A55F-ABB9-7D44-9164-CA6189335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9D5E24-C03C-A64B-A636-E155337C96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Text&#10;&#10;Description automatically generated with low confidence">
            <a:extLst>
              <a:ext uri="{FF2B5EF4-FFF2-40B4-BE49-F238E27FC236}">
                <a16:creationId xmlns:a16="http://schemas.microsoft.com/office/drawing/2014/main" id="{6D0B22D4-CEFA-644C-BB06-264DA06FB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474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GradCam</a:t>
            </a:r>
            <a:endParaRPr dirty="0"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Include your visualization of Guided </a:t>
            </a:r>
            <a:r>
              <a:rPr lang="en" dirty="0" err="1"/>
              <a:t>GradCam</a:t>
            </a:r>
            <a:r>
              <a:rPr lang="en" dirty="0"/>
              <a:t> here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969C4-2EA7-A94C-8D46-C386A7E8E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F4299-20B5-1643-B322-58DC76582F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hart, treemap chart&#10;&#10;Description automatically generated">
            <a:extLst>
              <a:ext uri="{FF2B5EF4-FFF2-40B4-BE49-F238E27FC236}">
                <a16:creationId xmlns:a16="http://schemas.microsoft.com/office/drawing/2014/main" id="{9053B4BF-6FC5-CC4A-91F1-C79F31861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13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GradCam</a:t>
            </a:r>
            <a:endParaRPr dirty="0"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Include your visualization of Guided Backprop and Guided Gradcam from </a:t>
            </a:r>
            <a:r>
              <a:rPr lang="en" dirty="0" err="1"/>
              <a:t>Captum</a:t>
            </a:r>
            <a:r>
              <a:rPr lang="en" dirty="0"/>
              <a:t> here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DBD04-6D65-BC4C-9A77-BD4DF9C5C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EBC8A-194D-9A4C-9227-1E3CDA653A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8C12531-D405-FD46-AC51-D1585FEEE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61" y="0"/>
            <a:ext cx="79130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029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EB8E3-E4F8-184C-B552-3826FB82F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5AC58-5E35-3344-8D3C-614A692AED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E68DF750-E2B0-E443-A584-9DC385DBE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61" y="0"/>
            <a:ext cx="79130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189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GradCam</a:t>
            </a:r>
            <a:endParaRPr dirty="0"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3375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650"/>
              <a:buChar char="●"/>
            </a:pPr>
            <a:r>
              <a:rPr lang="en" sz="1650">
                <a:solidFill>
                  <a:schemeClr val="dk1"/>
                </a:solidFill>
                <a:highlight>
                  <a:srgbClr val="FFFFFF"/>
                </a:highlight>
              </a:rPr>
              <a:t>Visualization of layers and neurons using Captum here:</a:t>
            </a:r>
            <a:endParaRPr sz="16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37AD9-AE08-6741-AF81-25C039C2A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107AD6-4964-0C44-8B00-9073F0857D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FC13EED-661B-1441-8525-0EFF4D811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61" y="0"/>
            <a:ext cx="79130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64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E7A22-F1A3-EB4C-B8B9-053C088FA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473D93-564B-624F-9E64-4A61257A44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4A2D1EE-4538-B24F-B01D-E33E07DAE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61" y="0"/>
            <a:ext cx="79130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7020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do saliency map and Gradcam tell you</a:t>
            </a:r>
            <a:endParaRPr dirty="0"/>
          </a:p>
        </p:txBody>
      </p:sp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Answer: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 dirty="0"/>
              <a:t>In short answer, both saliency map and gradcam can give the information on what regions in the input images are important for the final classification problem given the correct class label.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 dirty="0"/>
              <a:t>Saliency map could be understood as a mask showing where in the image the objects used for classification are.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 dirty="0"/>
              <a:t>Gradcam shows what regions are mostly captured in the final convolutional layer (or previous layers).</a:t>
            </a:r>
            <a:endParaRPr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60;p14">
            <a:extLst>
              <a:ext uri="{FF2B5EF4-FFF2-40B4-BE49-F238E27FC236}">
                <a16:creationId xmlns:a16="http://schemas.microsoft.com/office/drawing/2014/main" id="{87659356-B639-C148-B611-D0C81A3A77C7}"/>
              </a:ext>
            </a:extLst>
          </p:cNvPr>
          <p:cNvSpPr txBox="1"/>
          <p:nvPr/>
        </p:nvSpPr>
        <p:spPr>
          <a:xfrm>
            <a:off x="636449" y="1909349"/>
            <a:ext cx="7871102" cy="1292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4800"/>
            </a:lvl1pPr>
          </a:lstStyle>
          <a:p>
            <a:pPr algn="ctr"/>
            <a:r>
              <a:rPr lang="en-US" dirty="0"/>
              <a:t>Visualization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DO NOT TAG</a:t>
            </a:r>
            <a:endParaRPr sz="24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Fooling Image</a:t>
            </a:r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the fooling image here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F5451-0CEB-5E42-AD66-C906709D5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CECC8-0EB7-6047-8751-2558356163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CC45F47-626C-BA40-990C-A0FC31F56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6750"/>
            <a:ext cx="9144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4573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Fooling Image</a:t>
            </a:r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insights do you get from fooling images: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Answer:</a:t>
            </a: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200" dirty="0"/>
              <a:t>The difference between raw image and fooling image is not noticeable to human eyes.  This suggests for this </a:t>
            </a:r>
            <a:r>
              <a:rPr lang="en-US" sz="1200" dirty="0"/>
              <a:t>model</a:t>
            </a:r>
            <a:r>
              <a:rPr lang="en" sz="1200" dirty="0"/>
              <a:t> it is </a:t>
            </a:r>
            <a:r>
              <a:rPr lang="en-US" sz="1200" dirty="0"/>
              <a:t>sensitive</a:t>
            </a:r>
            <a:r>
              <a:rPr lang="en" sz="1200" dirty="0"/>
              <a:t> to advers</a:t>
            </a:r>
            <a:r>
              <a:rPr lang="en-US" sz="1200" dirty="0"/>
              <a:t>a</a:t>
            </a:r>
            <a:r>
              <a:rPr lang="en" sz="1200" dirty="0"/>
              <a:t>rial attack.  We need to use those fooling images during training </a:t>
            </a:r>
            <a:r>
              <a:rPr lang="en" sz="1200"/>
              <a:t>to increase the </a:t>
            </a:r>
            <a:r>
              <a:rPr lang="en" sz="1200" dirty="0"/>
              <a:t>performance of the deep learning model.</a:t>
            </a:r>
            <a:endParaRPr sz="12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Visualization</a:t>
            </a:r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class visualization of Gorilla here</a:t>
            </a:r>
            <a:endParaRPr/>
          </a:p>
        </p:txBody>
      </p:sp>
      <p:pic>
        <p:nvPicPr>
          <p:cNvPr id="4" name="Picture 3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927AED0A-12F2-1445-99BE-26D6AF410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887" y="74295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60;p14">
            <a:extLst>
              <a:ext uri="{FF2B5EF4-FFF2-40B4-BE49-F238E27FC236}">
                <a16:creationId xmlns:a16="http://schemas.microsoft.com/office/drawing/2014/main" id="{87659356-B639-C148-B611-D0C81A3A77C7}"/>
              </a:ext>
            </a:extLst>
          </p:cNvPr>
          <p:cNvSpPr txBox="1"/>
          <p:nvPr/>
        </p:nvSpPr>
        <p:spPr>
          <a:xfrm>
            <a:off x="636449" y="1909349"/>
            <a:ext cx="7871102" cy="1292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4800"/>
            </a:lvl1pPr>
          </a:lstStyle>
          <a:p>
            <a:pPr algn="ctr"/>
            <a:r>
              <a:rPr lang="en" dirty="0"/>
              <a:t>Style Transfer</a:t>
            </a:r>
            <a:endParaRPr lang="en-US" dirty="0"/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DO NOT TAG</a:t>
            </a:r>
            <a:endParaRPr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55169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Composition VII + Tubingen</a:t>
            </a:r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both original images and the transferred image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D8804-36D7-7445-B209-ABE1E80A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DA28A-EB2A-B644-9381-D952F082D2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77E59A5C-5414-2742-B312-8FE52C9F8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445025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3447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E4821-BC7D-B049-95E7-CC329695D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E4A43-7A84-4B4E-8F3B-FFD8767934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0DBEC82E-CB9E-5F44-A37E-2B38515F9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38100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1468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Scream + Tubingen</a:t>
            </a:r>
            <a:endParaRPr/>
          </a:p>
        </p:txBody>
      </p:sp>
      <p:sp>
        <p:nvSpPr>
          <p:cNvPr id="143" name="Google Shape;143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both original images and the transferred image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0D436-7BC7-214C-AC34-35F6BEE38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BD5C8-011D-5241-929D-B1D9ED032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92F5529A-922B-724F-836F-5D9E280FD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38100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054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Saliency Map</a:t>
            </a:r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your saliency map here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30256-5971-EB4D-8FDA-DF23EECA6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60287-E2B3-1D48-A0DC-C73907D85B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52B5CE3F-573F-C841-8211-94761DBF4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38100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9870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Starry Night + Tubingen</a:t>
            </a:r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both original images and the transferred image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94A3A-5F7D-EC49-9F72-589E73CDE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1933A-BDC0-3A47-9C5A-D81B721EF7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C57E897-72DC-F34D-B8BA-ABA6403B1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38100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07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3DBC-2815-924F-BBFB-47F3416E2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F4E0DE-6E4B-FB43-857F-836B6C4F30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C6F6D311-21AE-194A-9C7A-D8BD802D3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38100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749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B7CB0-5381-464E-9E76-05F07C988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E8CC27-B933-344A-8273-35973B76EF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A8AE9694-DBFF-CD4D-AB9D-8DE97D50F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6750"/>
            <a:ext cx="9144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558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Saliency Map</a:t>
            </a:r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your saliency map from Captum here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6A340-0C88-6C44-8756-F14B6CD89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A16C5-1CAC-D24C-A2D7-B096B12214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C269F80-0BE7-B140-88C6-63BD71B3B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61" y="0"/>
            <a:ext cx="79130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042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GradCam</a:t>
            </a:r>
            <a:endParaRPr dirty="0"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 your visualization of Guided Backprop here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A4A31-19DC-1841-9C90-D1E4B42D5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8A54F-E43B-9B4B-AA0E-7411425EDC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Chart&#10;&#10;Description automatically generated with low confidence">
            <a:extLst>
              <a:ext uri="{FF2B5EF4-FFF2-40B4-BE49-F238E27FC236}">
                <a16:creationId xmlns:a16="http://schemas.microsoft.com/office/drawing/2014/main" id="{60769A85-9425-1240-9DDF-5587D1DDF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428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GradCam</a:t>
            </a:r>
            <a:endParaRPr dirty="0"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Include your visualization of </a:t>
            </a:r>
            <a:r>
              <a:rPr lang="en" dirty="0" err="1"/>
              <a:t>GradCam</a:t>
            </a:r>
            <a:r>
              <a:rPr lang="en" dirty="0"/>
              <a:t> here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281</Words>
  <Application>Microsoft Macintosh PowerPoint</Application>
  <PresentationFormat>On-screen Show (16:9)</PresentationFormat>
  <Paragraphs>40</Paragraphs>
  <Slides>33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Arial</vt:lpstr>
      <vt:lpstr>Simple Light</vt:lpstr>
      <vt:lpstr>Assignment 3 Writeup DO NOT TAG</vt:lpstr>
      <vt:lpstr>PowerPoint Presentation</vt:lpstr>
      <vt:lpstr>Saliency Map</vt:lpstr>
      <vt:lpstr>PowerPoint Presentation</vt:lpstr>
      <vt:lpstr>Saliency Map</vt:lpstr>
      <vt:lpstr>PowerPoint Presentation</vt:lpstr>
      <vt:lpstr>GradCam</vt:lpstr>
      <vt:lpstr>PowerPoint Presentation</vt:lpstr>
      <vt:lpstr>GradCam</vt:lpstr>
      <vt:lpstr>PowerPoint Presentation</vt:lpstr>
      <vt:lpstr>GradCam</vt:lpstr>
      <vt:lpstr>PowerPoint Presentation</vt:lpstr>
      <vt:lpstr>GradCam</vt:lpstr>
      <vt:lpstr>PowerPoint Presentation</vt:lpstr>
      <vt:lpstr>PowerPoint Presentation</vt:lpstr>
      <vt:lpstr>GradCam</vt:lpstr>
      <vt:lpstr>PowerPoint Presentation</vt:lpstr>
      <vt:lpstr>PowerPoint Presentation</vt:lpstr>
      <vt:lpstr>What do saliency map and Gradcam tell you</vt:lpstr>
      <vt:lpstr>Fooling Image</vt:lpstr>
      <vt:lpstr>PowerPoint Presentation</vt:lpstr>
      <vt:lpstr>Fooling Image</vt:lpstr>
      <vt:lpstr>Class Visualization</vt:lpstr>
      <vt:lpstr>PowerPoint Presentation</vt:lpstr>
      <vt:lpstr>Composition VII + Tubingen</vt:lpstr>
      <vt:lpstr>PowerPoint Presentation</vt:lpstr>
      <vt:lpstr>PowerPoint Presentation</vt:lpstr>
      <vt:lpstr>Scream + Tubingen</vt:lpstr>
      <vt:lpstr>PowerPoint Presentation</vt:lpstr>
      <vt:lpstr>PowerPoint Presentation</vt:lpstr>
      <vt:lpstr>Starry Night + Tubingen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3 Writeup DO NOT TAG</dc:title>
  <cp:lastModifiedBy>Bing Yang</cp:lastModifiedBy>
  <cp:revision>48</cp:revision>
  <dcterms:modified xsi:type="dcterms:W3CDTF">2021-10-18T02:27:15Z</dcterms:modified>
</cp:coreProperties>
</file>